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65" r:id="rId3"/>
    <p:sldId id="264" r:id="rId4"/>
    <p:sldId id="266" r:id="rId5"/>
    <p:sldId id="267" r:id="rId6"/>
    <p:sldId id="278" r:id="rId7"/>
    <p:sldId id="269" r:id="rId8"/>
    <p:sldId id="270" r:id="rId9"/>
    <p:sldId id="271" r:id="rId10"/>
    <p:sldId id="274" r:id="rId11"/>
    <p:sldId id="275" r:id="rId12"/>
    <p:sldId id="277" r:id="rId13"/>
    <p:sldId id="276" r:id="rId14"/>
  </p:sldIdLst>
  <p:sldSz cx="9144000" cy="6858000" type="screen4x3"/>
  <p:notesSz cx="9874250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94077" y="0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7954B-B41C-4452-9A07-0F646B3E303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94077" y="6456378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487EA-2C1F-42B2-8EE7-1C3BD23314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2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CF9004F-9EF7-4504-8D90-FB04587C9506}" type="datetimeFigureOut">
              <a:rPr lang="hu-HU" smtClean="0"/>
              <a:t>2016.08.23.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0BE61BE-4376-4E2C-8D8D-00783229DD9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oi-info@konyvtar.mta.h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630616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 smtClean="0"/>
              <a:t>DOI regisztráció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/>
              <a:t>MTA Könyvtár és információs központ</a:t>
            </a:r>
            <a:br>
              <a:rPr lang="hu-HU" sz="3100" dirty="0" smtClean="0"/>
            </a:br>
            <a:r>
              <a:rPr lang="hu-HU" sz="3100" dirty="0" smtClean="0"/>
              <a:t>DOI iroda</a:t>
            </a:r>
            <a:endParaRPr lang="hu-HU" sz="31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3886200" cy="1825625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Bilicsi</a:t>
            </a:r>
            <a:r>
              <a:rPr lang="hu-HU" dirty="0" smtClean="0"/>
              <a:t> Erika</a:t>
            </a:r>
          </a:p>
          <a:p>
            <a:r>
              <a:rPr lang="hu-HU" dirty="0" smtClean="0"/>
              <a:t>Informatikus könyvtáros</a:t>
            </a:r>
          </a:p>
          <a:p>
            <a:r>
              <a:rPr lang="hu-HU" dirty="0" err="1" smtClean="0"/>
              <a:t>bilicsi.erika</a:t>
            </a:r>
            <a:r>
              <a:rPr lang="hu-HU" dirty="0" smtClean="0"/>
              <a:t>@</a:t>
            </a:r>
            <a:r>
              <a:rPr lang="hu-HU" dirty="0" err="1" smtClean="0"/>
              <a:t>konyvtar.mta.hu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4499992" y="3068960"/>
            <a:ext cx="3886200" cy="182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2000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226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MTA KIK </a:t>
            </a:r>
            <a:r>
              <a:rPr lang="hu-HU" dirty="0" err="1" smtClean="0"/>
              <a:t>repozitóriumok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100" b="1" dirty="0"/>
              <a:t>REAL (http://real.mtak.hu)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100" b="1" dirty="0"/>
              <a:t>Az MTA, az OTKA vagy az NKFIH által támogatott kutatási programok során született publikációk, kutatási jelentések</a:t>
            </a:r>
            <a:r>
              <a:rPr lang="hu-HU" sz="2100" b="1" dirty="0" smtClean="0"/>
              <a:t>.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21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100" b="1" dirty="0"/>
              <a:t>REAL-D (http://real-d.mtak.hu)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100" b="1" dirty="0"/>
              <a:t>Az MTA doktorainak és kandidátusainak értekezései.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21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100" b="1" dirty="0"/>
              <a:t>REAL-PHD (http://real-phd.mtak.hu)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100" b="1" dirty="0"/>
              <a:t>PhD-disszertációk gyűjteménye.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21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100" b="1" dirty="0"/>
              <a:t>REAL-J (http://real-j.mtak.hu)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100" b="1" dirty="0"/>
              <a:t>Folyóiratok gyűjteménye évfolyamonkénti bontásban.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2500" b="1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500" b="1" dirty="0"/>
              <a:t>REAL-EOD (http://real-eod.mtak.hu)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500" b="1" dirty="0"/>
              <a:t>Az MTA KIK digitalizálási projektjei során </a:t>
            </a:r>
            <a:r>
              <a:rPr lang="hu-HU" sz="1500" b="1" dirty="0" err="1"/>
              <a:t>szkennelt</a:t>
            </a:r>
            <a:r>
              <a:rPr lang="hu-HU" sz="1500" b="1" dirty="0"/>
              <a:t> könyvek digitális gyűjteménye.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15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500" b="1" dirty="0" smtClean="0"/>
              <a:t>REAL-R </a:t>
            </a:r>
            <a:r>
              <a:rPr lang="hu-HU" sz="1500" b="1" dirty="0"/>
              <a:t>(http://real-r.mtak.hu)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500" b="1" dirty="0"/>
              <a:t>Az MTA KIK Kézirattár és Régi Könyvek Gyűjteményében, illetve a Keleti Gyűjteményben őrzött könyvek digitális példányai.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15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500" b="1" dirty="0"/>
              <a:t>REAL-MS (http://real-ms.mtak.hu)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500" b="1" dirty="0"/>
              <a:t>Az MTA KIK Kézirattár és Régi Könyvek Gyűjteményében, illetve a Keleti Gyűjteményben őrzött kéziratok digitális példányai</a:t>
            </a:r>
            <a:r>
              <a:rPr lang="hu-HU" sz="1500" b="1" dirty="0" smtClean="0"/>
              <a:t>.</a:t>
            </a:r>
            <a:endParaRPr lang="hu-HU" sz="1500" b="1" dirty="0"/>
          </a:p>
        </p:txBody>
      </p:sp>
    </p:spTree>
    <p:extLst>
      <p:ext uri="{BB962C8B-B14F-4D97-AF65-F5344CB8AC3E}">
        <p14:creationId xmlns:p14="http://schemas.microsoft.com/office/powerpoint/2010/main" val="6185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repozitóriumok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Állatorvostudományi</a:t>
            </a:r>
            <a:r>
              <a:rPr lang="hu-HU" dirty="0" smtClean="0"/>
              <a:t> Egyetem</a:t>
            </a:r>
          </a:p>
          <a:p>
            <a:r>
              <a:rPr lang="hu-HU" dirty="0" smtClean="0"/>
              <a:t>Budapesti </a:t>
            </a:r>
            <a:r>
              <a:rPr lang="hu-HU" dirty="0" err="1"/>
              <a:t>Corvinus</a:t>
            </a:r>
            <a:r>
              <a:rPr lang="hu-HU" dirty="0"/>
              <a:t> Egyetem</a:t>
            </a:r>
          </a:p>
          <a:p>
            <a:r>
              <a:rPr lang="hu-HU" dirty="0" smtClean="0"/>
              <a:t>Debreceni </a:t>
            </a:r>
            <a:r>
              <a:rPr lang="hu-HU" dirty="0"/>
              <a:t>Egyetem</a:t>
            </a:r>
          </a:p>
          <a:p>
            <a:r>
              <a:rPr lang="hu-HU" dirty="0" smtClean="0"/>
              <a:t>Eötvös </a:t>
            </a:r>
            <a:r>
              <a:rPr lang="hu-HU" dirty="0"/>
              <a:t>Loránd </a:t>
            </a:r>
            <a:r>
              <a:rPr lang="hu-HU" dirty="0" smtClean="0"/>
              <a:t>Tudományegyetem</a:t>
            </a:r>
          </a:p>
          <a:p>
            <a:r>
              <a:rPr lang="hu-HU" dirty="0" smtClean="0"/>
              <a:t>Eszterházy Károly Főiskola</a:t>
            </a:r>
            <a:endParaRPr lang="hu-HU" dirty="0"/>
          </a:p>
          <a:p>
            <a:r>
              <a:rPr lang="hu-HU" dirty="0" smtClean="0"/>
              <a:t>Miskolci </a:t>
            </a:r>
            <a:r>
              <a:rPr lang="hu-HU" dirty="0"/>
              <a:t>Egyetem</a:t>
            </a:r>
          </a:p>
          <a:p>
            <a:r>
              <a:rPr lang="hu-HU" dirty="0" smtClean="0"/>
              <a:t>MTA </a:t>
            </a:r>
            <a:r>
              <a:rPr lang="hu-HU" dirty="0"/>
              <a:t>Könyvtár és Információs Központ</a:t>
            </a:r>
          </a:p>
          <a:p>
            <a:r>
              <a:rPr lang="hu-HU" dirty="0" smtClean="0"/>
              <a:t>MTA </a:t>
            </a:r>
            <a:r>
              <a:rPr lang="hu-HU" dirty="0"/>
              <a:t>SZTAKI</a:t>
            </a:r>
          </a:p>
          <a:p>
            <a:r>
              <a:rPr lang="hu-HU" dirty="0" smtClean="0"/>
              <a:t>MTA </a:t>
            </a:r>
            <a:r>
              <a:rPr lang="hu-HU" dirty="0"/>
              <a:t>Társadalomtudományi </a:t>
            </a:r>
            <a:r>
              <a:rPr lang="hu-HU" dirty="0" smtClean="0"/>
              <a:t>Kutatóközpont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u-HU" dirty="0"/>
              <a:t>Nemzeti Közszolgálati Egyetem</a:t>
            </a:r>
          </a:p>
          <a:p>
            <a:r>
              <a:rPr lang="hu-HU" dirty="0"/>
              <a:t>Nyugat-magyarországi Egyetem</a:t>
            </a:r>
          </a:p>
          <a:p>
            <a:r>
              <a:rPr lang="hu-HU" dirty="0"/>
              <a:t>Pécsi Tudományegyetem</a:t>
            </a:r>
          </a:p>
          <a:p>
            <a:r>
              <a:rPr lang="hu-HU" dirty="0"/>
              <a:t>Semmelweis Egyetem</a:t>
            </a:r>
          </a:p>
          <a:p>
            <a:r>
              <a:rPr lang="hu-HU" dirty="0"/>
              <a:t>Szegedi Tudományegyetem</a:t>
            </a:r>
          </a:p>
          <a:p>
            <a:r>
              <a:rPr lang="hu-HU" dirty="0"/>
              <a:t>Szent István Egyetem</a:t>
            </a:r>
          </a:p>
          <a:p>
            <a:r>
              <a:rPr lang="hu-HU" dirty="0"/>
              <a:t>Széchenyi István Egyetem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17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Kompatibilitás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3017"/>
            <a:ext cx="8654588" cy="463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6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keresők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Közös keresők:</a:t>
            </a:r>
          </a:p>
          <a:p>
            <a:pPr lvl="1"/>
            <a:r>
              <a:rPr lang="hu-HU" sz="2000" dirty="0"/>
              <a:t>BASE: http://www.base-search.net</a:t>
            </a:r>
            <a:r>
              <a:rPr lang="hu-HU" sz="2000" dirty="0" smtClean="0"/>
              <a:t>/</a:t>
            </a:r>
          </a:p>
          <a:p>
            <a:pPr lvl="1"/>
            <a:r>
              <a:rPr lang="hu-HU" sz="2000" dirty="0" err="1" smtClean="0"/>
              <a:t>DART-Europe</a:t>
            </a:r>
            <a:r>
              <a:rPr lang="hu-HU" sz="2000" dirty="0"/>
              <a:t>: http://www.dart-europe.eu</a:t>
            </a:r>
            <a:r>
              <a:rPr lang="hu-HU" sz="2000" dirty="0" smtClean="0"/>
              <a:t>/ </a:t>
            </a:r>
          </a:p>
          <a:p>
            <a:pPr lvl="1"/>
            <a:r>
              <a:rPr lang="hu-HU" sz="2000" dirty="0" smtClean="0"/>
              <a:t>Hazai </a:t>
            </a:r>
            <a:r>
              <a:rPr lang="hu-HU" sz="2000" dirty="0" err="1" smtClean="0"/>
              <a:t>repozitóriumok</a:t>
            </a:r>
            <a:r>
              <a:rPr lang="hu-HU" sz="2000" dirty="0"/>
              <a:t>: http://oaikereso.sztaki.hu</a:t>
            </a:r>
            <a:r>
              <a:rPr lang="hu-HU" sz="2000" dirty="0" smtClean="0"/>
              <a:t>/</a:t>
            </a:r>
          </a:p>
          <a:p>
            <a:endParaRPr lang="hu-HU" dirty="0" smtClean="0"/>
          </a:p>
          <a:p>
            <a:r>
              <a:rPr lang="hu-HU" dirty="0" err="1"/>
              <a:t>Repozitóriumok</a:t>
            </a:r>
            <a:r>
              <a:rPr lang="hu-HU" dirty="0"/>
              <a:t>:</a:t>
            </a:r>
          </a:p>
          <a:p>
            <a:pPr lvl="1"/>
            <a:r>
              <a:rPr lang="en-US" sz="2000" dirty="0"/>
              <a:t>Directory of Open Access Repositories (</a:t>
            </a:r>
            <a:r>
              <a:rPr lang="en-US" sz="2000" dirty="0" err="1"/>
              <a:t>OpenDOAR</a:t>
            </a:r>
            <a:r>
              <a:rPr lang="en-US" sz="2000" dirty="0"/>
              <a:t>)</a:t>
            </a:r>
            <a:endParaRPr lang="hu-HU" sz="2000" dirty="0"/>
          </a:p>
          <a:p>
            <a:pPr marL="468630" lvl="1" indent="0">
              <a:buNone/>
            </a:pPr>
            <a:r>
              <a:rPr lang="hu-HU" sz="2000" dirty="0"/>
              <a:t>	http://www.opendoar.org/</a:t>
            </a:r>
          </a:p>
          <a:p>
            <a:pPr lvl="1"/>
            <a:r>
              <a:rPr lang="en-US" sz="2000" dirty="0"/>
              <a:t>Registry of Open Access Repositories (ROAR)</a:t>
            </a:r>
            <a:endParaRPr lang="hu-HU" sz="2000" dirty="0"/>
          </a:p>
          <a:p>
            <a:pPr marL="468630" lvl="1" indent="0">
              <a:buNone/>
            </a:pPr>
            <a:r>
              <a:rPr lang="hu-HU" sz="2000" dirty="0"/>
              <a:t>	</a:t>
            </a:r>
            <a:r>
              <a:rPr lang="en-US" sz="2000" dirty="0"/>
              <a:t>http://roar.eprints.org/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36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Digital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identifier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ctr">
              <a:buNone/>
            </a:pPr>
            <a:r>
              <a:rPr lang="hu-HU" sz="2400" dirty="0"/>
              <a:t>Azonosítás + az elérés biztosítása</a:t>
            </a:r>
          </a:p>
          <a:p>
            <a:pPr marL="68580" indent="0" algn="ctr">
              <a:buNone/>
            </a:pPr>
            <a:r>
              <a:rPr lang="hu-HU" sz="2400" dirty="0"/>
              <a:t>(lehetőség </a:t>
            </a:r>
            <a:r>
              <a:rPr lang="hu-HU" sz="2400" dirty="0" smtClean="0"/>
              <a:t>automatikus </a:t>
            </a:r>
            <a:r>
              <a:rPr lang="hu-HU" sz="2400" dirty="0"/>
              <a:t>feldolgozásra, </a:t>
            </a:r>
            <a:r>
              <a:rPr lang="hu-HU" sz="2400" dirty="0" err="1"/>
              <a:t>citációk</a:t>
            </a:r>
            <a:r>
              <a:rPr lang="hu-HU" sz="2400" dirty="0"/>
              <a:t> gyűjtésére)</a:t>
            </a:r>
          </a:p>
          <a:p>
            <a:endParaRPr lang="hu-HU" sz="800" dirty="0"/>
          </a:p>
          <a:p>
            <a:r>
              <a:rPr lang="hu-HU" sz="2400" dirty="0"/>
              <a:t>1997 – International DOI </a:t>
            </a:r>
            <a:r>
              <a:rPr lang="hu-HU" sz="2400" dirty="0" err="1"/>
              <a:t>Fundation</a:t>
            </a:r>
            <a:endParaRPr lang="hu-HU" sz="2400" dirty="0"/>
          </a:p>
          <a:p>
            <a:r>
              <a:rPr lang="hu-HU" sz="2400" dirty="0"/>
              <a:t>2000 - </a:t>
            </a:r>
            <a:r>
              <a:rPr lang="hu-HU" sz="2400" dirty="0" err="1"/>
              <a:t>CrossRef</a:t>
            </a:r>
            <a:r>
              <a:rPr lang="hu-HU" sz="2400" dirty="0"/>
              <a:t>, az első regisztrációk</a:t>
            </a:r>
          </a:p>
          <a:p>
            <a:r>
              <a:rPr lang="hu-HU" sz="2400" dirty="0"/>
              <a:t>2010 - ISO 26324 szabvány</a:t>
            </a:r>
          </a:p>
          <a:p>
            <a:r>
              <a:rPr lang="hu-HU" sz="2400" dirty="0"/>
              <a:t>2014 - MTA KIK</a:t>
            </a:r>
          </a:p>
          <a:p>
            <a:endParaRPr lang="hu-HU" sz="800" dirty="0"/>
          </a:p>
          <a:p>
            <a:pPr marL="68580" indent="0" algn="ctr">
              <a:buNone/>
            </a:pPr>
            <a:r>
              <a:rPr lang="hu-HU" sz="2400" dirty="0"/>
              <a:t>A regisztrált DOI nem változtatható vagy törölhető, </a:t>
            </a:r>
          </a:p>
          <a:p>
            <a:pPr marL="68580" indent="0" algn="ctr">
              <a:buNone/>
            </a:pPr>
            <a:r>
              <a:rPr lang="hu-HU" sz="2400" dirty="0"/>
              <a:t>a kapcsolt adatok karbantartása kötelező.</a:t>
            </a:r>
          </a:p>
          <a:p>
            <a:pPr marL="6858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2921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DOI regisztrációs ügynökségek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94" y="1484784"/>
            <a:ext cx="7282706" cy="441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8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Digital </a:t>
            </a:r>
            <a:r>
              <a:rPr lang="hu-HU" dirty="0" err="1"/>
              <a:t>object</a:t>
            </a:r>
            <a:r>
              <a:rPr lang="hu-HU" dirty="0"/>
              <a:t> </a:t>
            </a:r>
            <a:r>
              <a:rPr lang="hu-HU" dirty="0" err="1"/>
              <a:t>identifier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33056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hu-HU" sz="3700" dirty="0" err="1"/>
              <a:t>Prefix</a:t>
            </a:r>
            <a:r>
              <a:rPr lang="hu-HU" sz="3700" dirty="0"/>
              <a:t> + </a:t>
            </a:r>
            <a:r>
              <a:rPr lang="hu-HU" sz="3700" dirty="0" err="1"/>
              <a:t>Suffix</a:t>
            </a:r>
            <a:r>
              <a:rPr lang="hu-HU" sz="3700" dirty="0"/>
              <a:t> = DOI</a:t>
            </a:r>
          </a:p>
          <a:p>
            <a:pPr algn="ctr"/>
            <a:endParaRPr lang="hu-HU" sz="1400" dirty="0"/>
          </a:p>
          <a:p>
            <a:pPr marL="68580" indent="0" algn="ctr">
              <a:buNone/>
            </a:pPr>
            <a:r>
              <a:rPr lang="hu-HU" sz="3700" dirty="0"/>
              <a:t>10.12345/   +    </a:t>
            </a:r>
            <a:r>
              <a:rPr lang="hu-HU" sz="3700" dirty="0" smtClean="0"/>
              <a:t>OBJ.2016.02.01</a:t>
            </a:r>
            <a:endParaRPr lang="hu-HU" sz="3700" dirty="0"/>
          </a:p>
          <a:p>
            <a:pPr algn="ctr"/>
            <a:endParaRPr lang="hu-HU" sz="1600" dirty="0"/>
          </a:p>
          <a:p>
            <a:pPr marL="68580" indent="0" algn="ctr">
              <a:buNone/>
            </a:pPr>
            <a:r>
              <a:rPr lang="hu-HU" sz="3700" dirty="0"/>
              <a:t>http://</a:t>
            </a:r>
            <a:r>
              <a:rPr lang="hu-HU" sz="3700" dirty="0" smtClean="0"/>
              <a:t>dx.doi.org</a:t>
            </a:r>
          </a:p>
          <a:p>
            <a:pPr marL="68580" indent="0" algn="ctr">
              <a:buNone/>
            </a:pPr>
            <a:endParaRPr lang="hu-HU" sz="1400" dirty="0"/>
          </a:p>
          <a:p>
            <a:pPr marL="68580" indent="0">
              <a:buNone/>
            </a:pPr>
            <a:r>
              <a:rPr lang="hu-HU" sz="2800" dirty="0" smtClean="0"/>
              <a:t>A </a:t>
            </a:r>
            <a:r>
              <a:rPr lang="hu-HU" sz="2800" dirty="0" err="1"/>
              <a:t>prefix</a:t>
            </a:r>
            <a:r>
              <a:rPr lang="hu-HU" sz="2800" dirty="0"/>
              <a:t>, mindig ”10.” karakterekkel </a:t>
            </a:r>
            <a:r>
              <a:rPr lang="hu-HU" sz="2800" dirty="0" smtClean="0"/>
              <a:t>kezdődik második </a:t>
            </a:r>
            <a:r>
              <a:rPr lang="hu-HU" sz="2800" dirty="0"/>
              <a:t>részében pedig számjegyek azonosítják </a:t>
            </a:r>
            <a:r>
              <a:rPr lang="hu-HU" sz="2800" dirty="0" smtClean="0"/>
              <a:t>a partnert.</a:t>
            </a:r>
          </a:p>
          <a:p>
            <a:pPr marL="68580" indent="0">
              <a:buNone/>
            </a:pPr>
            <a:r>
              <a:rPr lang="hu-HU" sz="2800" dirty="0" smtClean="0"/>
              <a:t>A </a:t>
            </a:r>
            <a:r>
              <a:rPr lang="hu-HU" sz="2800" dirty="0" err="1"/>
              <a:t>suffix</a:t>
            </a:r>
            <a:r>
              <a:rPr lang="hu-HU" sz="2800" dirty="0"/>
              <a:t>, magát a dokumentumot azonosítja.                       </a:t>
            </a:r>
            <a:r>
              <a:rPr lang="hu-HU" sz="2800" dirty="0" smtClean="0"/>
              <a:t>Alkalmazható </a:t>
            </a:r>
            <a:r>
              <a:rPr lang="hu-HU" sz="2800" dirty="0"/>
              <a:t>karakterek: “0–9”, “a–z”, ”A_Z”, “ – . _ / ” </a:t>
            </a:r>
          </a:p>
          <a:p>
            <a:endParaRPr lang="hu-HU" sz="1200" dirty="0"/>
          </a:p>
          <a:p>
            <a:pPr marL="68580" indent="0" algn="r">
              <a:buNone/>
            </a:pPr>
            <a:r>
              <a:rPr lang="hu-HU" sz="2300" dirty="0"/>
              <a:t>(pl. http://dx.doi.org/10.17670/MPed.2015.1.47</a:t>
            </a:r>
            <a:r>
              <a:rPr lang="hu-HU" sz="2100" dirty="0"/>
              <a:t>)</a:t>
            </a:r>
          </a:p>
          <a:p>
            <a:pPr marL="68580" indent="0">
              <a:buNone/>
            </a:pP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651" y="476672"/>
            <a:ext cx="1224731" cy="117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5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DataCite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89039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Kutatási </a:t>
            </a:r>
            <a:r>
              <a:rPr lang="hu-HU" sz="2400" dirty="0"/>
              <a:t>adatok (PhD </a:t>
            </a:r>
            <a:r>
              <a:rPr lang="hu-HU" sz="2400" dirty="0" smtClean="0"/>
              <a:t>dolgozatok, szürke irodalom)</a:t>
            </a:r>
            <a:endParaRPr lang="hu-HU" sz="2400" dirty="0"/>
          </a:p>
          <a:p>
            <a:r>
              <a:rPr lang="hu-HU" sz="2400" dirty="0" smtClean="0"/>
              <a:t>Csak </a:t>
            </a:r>
            <a:r>
              <a:rPr lang="hu-HU" sz="2400" dirty="0"/>
              <a:t>az </a:t>
            </a:r>
            <a:r>
              <a:rPr lang="hu-HU" sz="2400" dirty="0" smtClean="0"/>
              <a:t>azonosítást</a:t>
            </a:r>
            <a:r>
              <a:rPr lang="hu-HU" sz="2400" dirty="0"/>
              <a:t>, a </a:t>
            </a:r>
            <a:r>
              <a:rPr lang="hu-HU" sz="2400" dirty="0" smtClean="0"/>
              <a:t>hozzáférést biztosítja</a:t>
            </a:r>
            <a:endParaRPr lang="hu-HU" sz="2400" dirty="0"/>
          </a:p>
          <a:p>
            <a:r>
              <a:rPr lang="hu-HU" sz="2400" dirty="0" smtClean="0"/>
              <a:t>A szolgáltatás igénybevétele ingyenes az MTA KIK partnerei számára</a:t>
            </a:r>
            <a:endParaRPr lang="hu-HU" sz="2400" dirty="0"/>
          </a:p>
          <a:p>
            <a:pPr marL="68580" indent="0">
              <a:buNone/>
            </a:pPr>
            <a:endParaRPr lang="hu-HU" sz="2400" dirty="0" smtClean="0"/>
          </a:p>
          <a:p>
            <a:pPr marL="68580" indent="0" algn="ctr">
              <a:buNone/>
            </a:pPr>
            <a:r>
              <a:rPr lang="hu-HU" sz="2400" dirty="0" smtClean="0"/>
              <a:t>[</a:t>
            </a:r>
            <a:r>
              <a:rPr lang="hu-HU" sz="2400" dirty="0" err="1"/>
              <a:t>prefix</a:t>
            </a:r>
            <a:r>
              <a:rPr lang="hu-HU" sz="2400" dirty="0" smtClean="0"/>
              <a:t>]/[partner </a:t>
            </a:r>
            <a:r>
              <a:rPr lang="hu-HU" sz="2400" dirty="0" err="1" smtClean="0"/>
              <a:t>roviditese</a:t>
            </a:r>
            <a:r>
              <a:rPr lang="hu-HU" sz="2400" dirty="0" smtClean="0"/>
              <a:t>].[</a:t>
            </a:r>
            <a:r>
              <a:rPr lang="hu-HU" sz="2400" dirty="0" err="1" smtClean="0"/>
              <a:t>adatbazis</a:t>
            </a:r>
            <a:r>
              <a:rPr lang="hu-HU" sz="2400" dirty="0" smtClean="0"/>
              <a:t> </a:t>
            </a:r>
            <a:r>
              <a:rPr lang="hu-HU" sz="2400" dirty="0" err="1" smtClean="0"/>
              <a:t>roviditese</a:t>
            </a:r>
            <a:r>
              <a:rPr lang="hu-HU" sz="2400" dirty="0" smtClean="0"/>
              <a:t>]</a:t>
            </a:r>
          </a:p>
          <a:p>
            <a:pPr marL="68580" indent="0" algn="ctr">
              <a:buNone/>
            </a:pPr>
            <a:r>
              <a:rPr lang="hu-HU" sz="2400" dirty="0" smtClean="0"/>
              <a:t>pl. </a:t>
            </a:r>
            <a:r>
              <a:rPr lang="hu-HU" sz="2400" dirty="0"/>
              <a:t>10.18426/</a:t>
            </a:r>
            <a:r>
              <a:rPr lang="hu-HU" sz="2400" dirty="0" err="1"/>
              <a:t>OBM.deadanimals</a:t>
            </a:r>
            <a:endParaRPr lang="hu-HU" sz="2400" dirty="0"/>
          </a:p>
          <a:p>
            <a:pPr marL="68580" indent="0" algn="ctr">
              <a:buNone/>
            </a:pPr>
            <a:endParaRPr lang="hu-HU" sz="2400" dirty="0" smtClean="0"/>
          </a:p>
          <a:p>
            <a:pPr marL="68580" indent="0" algn="ctr">
              <a:buNone/>
            </a:pPr>
            <a:r>
              <a:rPr lang="hu-HU" sz="2400" dirty="0"/>
              <a:t>http://dx.doi.org/10.17203/KDK153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3951287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6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DataCite</a:t>
            </a:r>
            <a:r>
              <a:rPr lang="hu-HU" dirty="0" smtClean="0"/>
              <a:t>  </a:t>
            </a:r>
            <a:r>
              <a:rPr lang="hu-HU" dirty="0" err="1" smtClean="0"/>
              <a:t>workflow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/>
              <a:t>DOI azonosító képzése 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DOI </a:t>
            </a:r>
            <a:r>
              <a:rPr lang="hu-HU" sz="2400" dirty="0" smtClean="0"/>
              <a:t>feltüntetése az objektumon</a:t>
            </a:r>
            <a:endParaRPr lang="hu-HU" sz="2400" dirty="0"/>
          </a:p>
          <a:p>
            <a:r>
              <a:rPr lang="hu-HU" sz="2400" dirty="0"/>
              <a:t> Online </a:t>
            </a:r>
            <a:r>
              <a:rPr lang="hu-HU" sz="2400" dirty="0" smtClean="0"/>
              <a:t>közzététel</a:t>
            </a:r>
          </a:p>
          <a:p>
            <a:r>
              <a:rPr lang="hu-HU" sz="2400" dirty="0" smtClean="0"/>
              <a:t>A DOI regisztrációjának igénylése </a:t>
            </a:r>
          </a:p>
          <a:p>
            <a:pPr marL="68580" indent="0">
              <a:buNone/>
            </a:pPr>
            <a:r>
              <a:rPr lang="hu-HU" sz="2400" dirty="0" smtClean="0"/>
              <a:t>(az URL megküldésével a </a:t>
            </a:r>
            <a:r>
              <a:rPr lang="hu-HU" sz="2400" dirty="0" err="1">
                <a:hlinkClick r:id="rId2"/>
              </a:rPr>
              <a:t>doi-info</a:t>
            </a:r>
            <a:r>
              <a:rPr lang="hu-HU" sz="2400" dirty="0">
                <a:hlinkClick r:id="rId2"/>
              </a:rPr>
              <a:t>@</a:t>
            </a:r>
            <a:r>
              <a:rPr lang="hu-HU" sz="2400" dirty="0" err="1">
                <a:hlinkClick r:id="rId2"/>
              </a:rPr>
              <a:t>konyvtar.mta.hu</a:t>
            </a:r>
            <a:r>
              <a:rPr lang="hu-HU" sz="2400" dirty="0"/>
              <a:t> </a:t>
            </a:r>
            <a:r>
              <a:rPr lang="hu-HU" sz="2400" dirty="0" smtClean="0"/>
              <a:t>címen)</a:t>
            </a:r>
            <a:endParaRPr lang="hu-HU" sz="2400" dirty="0"/>
          </a:p>
          <a:p>
            <a:r>
              <a:rPr lang="hu-HU" sz="2400" dirty="0"/>
              <a:t> Ellenőrzést követően élesíti az azonosítót az MTA KIK</a:t>
            </a:r>
          </a:p>
          <a:p>
            <a:r>
              <a:rPr lang="hu-HU" sz="2400" dirty="0"/>
              <a:t> Archiválás egy minősített </a:t>
            </a:r>
            <a:r>
              <a:rPr lang="hu-HU" sz="2400" dirty="0" err="1" smtClean="0"/>
              <a:t>repozitóriumban</a:t>
            </a:r>
            <a:endParaRPr lang="hu-HU" sz="2400" dirty="0" smtClean="0"/>
          </a:p>
          <a:p>
            <a:endParaRPr lang="hu-HU" sz="2400" dirty="0"/>
          </a:p>
          <a:p>
            <a:pPr marL="6858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167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Crossref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21087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/>
              <a:t>Folyóiratcikkek, könyvek és </a:t>
            </a:r>
            <a:r>
              <a:rPr lang="hu-HU" sz="2600" dirty="0" err="1"/>
              <a:t>-fejezetek</a:t>
            </a:r>
            <a:r>
              <a:rPr lang="hu-HU" sz="2600" dirty="0"/>
              <a:t>, konferenciakötetek és </a:t>
            </a:r>
            <a:r>
              <a:rPr lang="hu-HU" sz="2600" dirty="0" err="1"/>
              <a:t>-közlemények</a:t>
            </a:r>
            <a:endParaRPr lang="hu-HU" sz="2600" dirty="0"/>
          </a:p>
          <a:p>
            <a:endParaRPr lang="hu-HU" sz="1200" dirty="0" smtClean="0"/>
          </a:p>
          <a:p>
            <a:r>
              <a:rPr lang="hu-HU" sz="2600" dirty="0" smtClean="0"/>
              <a:t> </a:t>
            </a:r>
            <a:r>
              <a:rPr lang="hu-HU" sz="2600" dirty="0"/>
              <a:t>Az azonosítás és a hozzáférhetőség mellett a láthatóságot, idézettséget is </a:t>
            </a:r>
            <a:r>
              <a:rPr lang="hu-HU" sz="2600" dirty="0" smtClean="0"/>
              <a:t>növelheti</a:t>
            </a:r>
          </a:p>
          <a:p>
            <a:endParaRPr lang="hu-HU" sz="1200" dirty="0"/>
          </a:p>
          <a:p>
            <a:r>
              <a:rPr lang="hu-HU" sz="2600" dirty="0" smtClean="0"/>
              <a:t> </a:t>
            </a:r>
            <a:r>
              <a:rPr lang="hu-HU" sz="2600" dirty="0"/>
              <a:t>A szolgáltatás igénybevétele </a:t>
            </a:r>
            <a:r>
              <a:rPr lang="hu-HU" sz="2600" dirty="0" smtClean="0"/>
              <a:t>díjköteles</a:t>
            </a:r>
            <a:endParaRPr lang="hu-HU" sz="2600" dirty="0"/>
          </a:p>
          <a:p>
            <a:endParaRPr lang="hu-HU" sz="2200" dirty="0"/>
          </a:p>
          <a:p>
            <a:pPr marL="68580" indent="0" algn="ctr">
              <a:buNone/>
            </a:pPr>
            <a:r>
              <a:rPr lang="hu-HU" sz="2600" dirty="0"/>
              <a:t>[</a:t>
            </a:r>
            <a:r>
              <a:rPr lang="hu-HU" sz="2600" dirty="0" err="1"/>
              <a:t>prefix</a:t>
            </a:r>
            <a:r>
              <a:rPr lang="hu-HU" sz="2600" dirty="0"/>
              <a:t>]/[folyóirat rövid elnevezése].[kötet vagy megjelenés éve].[füzet].[cikk azonosítója vagy kezdő oldalszáma]</a:t>
            </a:r>
          </a:p>
          <a:p>
            <a:endParaRPr lang="hu-HU" dirty="0"/>
          </a:p>
          <a:p>
            <a:pPr marL="68580" indent="0" algn="r">
              <a:buNone/>
            </a:pPr>
            <a:r>
              <a:rPr lang="hu-HU" sz="2600" dirty="0" smtClean="0"/>
              <a:t>10.17111/FragmPalHung.2014.31.117</a:t>
            </a:r>
            <a:endParaRPr lang="hu-HU" sz="2600" dirty="0"/>
          </a:p>
          <a:p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52" y="332656"/>
            <a:ext cx="2663825" cy="98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8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Crossref</a:t>
            </a:r>
            <a:r>
              <a:rPr lang="hu-HU" dirty="0" smtClean="0"/>
              <a:t>  </a:t>
            </a:r>
            <a:r>
              <a:rPr lang="hu-HU" dirty="0" err="1" smtClean="0"/>
              <a:t>workflow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/>
              <a:t>Az irodalomjegyzék linkekkel való ellátása</a:t>
            </a:r>
          </a:p>
          <a:p>
            <a:r>
              <a:rPr lang="hu-HU" sz="2400" dirty="0"/>
              <a:t> A DOI azonosító képzése a szerkesztőségben</a:t>
            </a:r>
          </a:p>
          <a:p>
            <a:r>
              <a:rPr lang="hu-HU" sz="2400" dirty="0"/>
              <a:t> A DOI bevezetése mind a nyomtatott, mind az elektronikus példányokba</a:t>
            </a:r>
          </a:p>
          <a:p>
            <a:r>
              <a:rPr lang="hu-HU" sz="2400" dirty="0"/>
              <a:t> Online megjelenés</a:t>
            </a:r>
          </a:p>
          <a:p>
            <a:r>
              <a:rPr lang="hu-HU" sz="2400" dirty="0"/>
              <a:t> Ellenőrzést követően élesíti az azonosítót az MTA KIK</a:t>
            </a:r>
          </a:p>
          <a:p>
            <a:r>
              <a:rPr lang="hu-HU" sz="2400" dirty="0"/>
              <a:t> Archiválás egy minősített </a:t>
            </a:r>
            <a:r>
              <a:rPr lang="hu-HU" sz="2400" dirty="0" err="1" smtClean="0"/>
              <a:t>repozitóriumban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További lehetőségek: pl. </a:t>
            </a:r>
            <a:r>
              <a:rPr lang="hu-HU" sz="2400" dirty="0" err="1"/>
              <a:t>Cited-by</a:t>
            </a:r>
            <a:r>
              <a:rPr lang="hu-HU" sz="2400" dirty="0"/>
              <a:t> </a:t>
            </a:r>
            <a:r>
              <a:rPr lang="hu-HU" sz="2400" dirty="0" smtClean="0"/>
              <a:t>linking, </a:t>
            </a:r>
            <a:r>
              <a:rPr lang="hu-HU" sz="2400" dirty="0" err="1" smtClean="0"/>
              <a:t>CrossMark</a:t>
            </a:r>
            <a:r>
              <a:rPr lang="hu-HU" sz="2400" dirty="0" smtClean="0"/>
              <a:t>, </a:t>
            </a:r>
            <a:r>
              <a:rPr lang="hu-HU" sz="2400" dirty="0" err="1" smtClean="0"/>
              <a:t>FundRef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815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71864"/>
            <a:ext cx="7772400" cy="407741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hu-HU" sz="4000" dirty="0" smtClean="0"/>
          </a:p>
          <a:p>
            <a:pPr marL="68580" indent="0" algn="ctr">
              <a:buNone/>
            </a:pPr>
            <a:r>
              <a:rPr lang="hu-HU" sz="3000" dirty="0" smtClean="0"/>
              <a:t>A </a:t>
            </a:r>
            <a:r>
              <a:rPr lang="hu-HU" sz="3000" dirty="0"/>
              <a:t>tartalmak elérési útjának vagy </a:t>
            </a:r>
            <a:r>
              <a:rPr lang="hu-HU" sz="3000" dirty="0" err="1"/>
              <a:t>metaadatainak</a:t>
            </a:r>
            <a:r>
              <a:rPr lang="hu-HU" sz="3000" dirty="0"/>
              <a:t> változása esetén a rendszerben tárolt adatok módosítása szükséges</a:t>
            </a:r>
            <a:r>
              <a:rPr lang="hu-HU" sz="3000" dirty="0" smtClean="0"/>
              <a:t>!</a:t>
            </a:r>
          </a:p>
          <a:p>
            <a:pPr marL="68580" indent="0" algn="ctr">
              <a:buNone/>
            </a:pPr>
            <a:endParaRPr lang="hu-HU" sz="3000" dirty="0"/>
          </a:p>
          <a:p>
            <a:pPr marL="68580" indent="0" algn="ctr">
              <a:buNone/>
            </a:pPr>
            <a:r>
              <a:rPr lang="hu-HU" sz="2800" dirty="0"/>
              <a:t>http://search.datacite.org/</a:t>
            </a:r>
            <a:endParaRPr lang="hu-HU" sz="2800" dirty="0" smtClean="0"/>
          </a:p>
          <a:p>
            <a:pPr marL="68580" indent="0" algn="ctr">
              <a:buNone/>
            </a:pPr>
            <a:r>
              <a:rPr lang="hu-HU" sz="2800" dirty="0"/>
              <a:t>http://search.crossref.org/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5176"/>
            <a:ext cx="3951287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693912"/>
            <a:ext cx="2663825" cy="98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2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TM01859862[[fn=Városi pop]]</Template>
  <TotalTime>350</TotalTime>
  <Words>539</Words>
  <Application>Microsoft Office PowerPoint</Application>
  <PresentationFormat>Diavetítés a képernyőre (4:3 oldalarány)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Urban Pop</vt:lpstr>
      <vt:lpstr>DOI regisztráció  MTA Könyvtár és információs központ DOI iroda</vt:lpstr>
      <vt:lpstr>Digital object identifier</vt:lpstr>
      <vt:lpstr>DOI regisztrációs ügynökségek</vt:lpstr>
      <vt:lpstr>Digital object identifier</vt:lpstr>
      <vt:lpstr>DataCite</vt:lpstr>
      <vt:lpstr>DataCite  workflow</vt:lpstr>
      <vt:lpstr>Crossref</vt:lpstr>
      <vt:lpstr>Crossref  workflow</vt:lpstr>
      <vt:lpstr>PowerPoint bemutató</vt:lpstr>
      <vt:lpstr>MTA KIK repozitóriumok</vt:lpstr>
      <vt:lpstr>repozitóriumok</vt:lpstr>
      <vt:lpstr>Kompatibilitás</vt:lpstr>
      <vt:lpstr>Közös keresők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Kutatói  közösségek  tudományos kommunikációjának támogatása  könyvtári eszközökkel</dc:title>
  <dc:creator>MTMT4</dc:creator>
  <cp:lastModifiedBy>MTMT4</cp:lastModifiedBy>
  <cp:revision>32</cp:revision>
  <cp:lastPrinted>2016-07-07T13:52:23Z</cp:lastPrinted>
  <dcterms:created xsi:type="dcterms:W3CDTF">2016-07-07T09:24:53Z</dcterms:created>
  <dcterms:modified xsi:type="dcterms:W3CDTF">2016-08-23T07:20:19Z</dcterms:modified>
</cp:coreProperties>
</file>